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29" r:id="rId2"/>
    <p:sldId id="288" r:id="rId3"/>
    <p:sldId id="322" r:id="rId4"/>
    <p:sldId id="289" r:id="rId5"/>
    <p:sldId id="290" r:id="rId6"/>
    <p:sldId id="296" r:id="rId7"/>
    <p:sldId id="291" r:id="rId8"/>
    <p:sldId id="264" r:id="rId9"/>
    <p:sldId id="298" r:id="rId10"/>
    <p:sldId id="297" r:id="rId11"/>
    <p:sldId id="299" r:id="rId12"/>
    <p:sldId id="265" r:id="rId13"/>
    <p:sldId id="293" r:id="rId14"/>
    <p:sldId id="300" r:id="rId15"/>
    <p:sldId id="295" r:id="rId16"/>
    <p:sldId id="301" r:id="rId17"/>
    <p:sldId id="302" r:id="rId18"/>
    <p:sldId id="304" r:id="rId19"/>
    <p:sldId id="303" r:id="rId20"/>
    <p:sldId id="270" r:id="rId21"/>
    <p:sldId id="305" r:id="rId22"/>
    <p:sldId id="306" r:id="rId23"/>
    <p:sldId id="278" r:id="rId24"/>
    <p:sldId id="307" r:id="rId25"/>
    <p:sldId id="308" r:id="rId26"/>
    <p:sldId id="309" r:id="rId27"/>
    <p:sldId id="310" r:id="rId28"/>
    <p:sldId id="269" r:id="rId29"/>
    <p:sldId id="311" r:id="rId30"/>
    <p:sldId id="313" r:id="rId31"/>
    <p:sldId id="316" r:id="rId32"/>
    <p:sldId id="271" r:id="rId33"/>
    <p:sldId id="280" r:id="rId34"/>
    <p:sldId id="321" r:id="rId35"/>
    <p:sldId id="273" r:id="rId36"/>
    <p:sldId id="277" r:id="rId37"/>
    <p:sldId id="275" r:id="rId38"/>
    <p:sldId id="268" r:id="rId39"/>
    <p:sldId id="320" r:id="rId40"/>
    <p:sldId id="276" r:id="rId41"/>
    <p:sldId id="330" r:id="rId42"/>
    <p:sldId id="312" r:id="rId43"/>
    <p:sldId id="287" r:id="rId44"/>
    <p:sldId id="331" r:id="rId45"/>
    <p:sldId id="281" r:id="rId46"/>
    <p:sldId id="315" r:id="rId47"/>
    <p:sldId id="279" r:id="rId48"/>
    <p:sldId id="317" r:id="rId49"/>
    <p:sldId id="332" r:id="rId50"/>
    <p:sldId id="285" r:id="rId51"/>
    <p:sldId id="258" r:id="rId52"/>
    <p:sldId id="257" r:id="rId53"/>
    <p:sldId id="259" r:id="rId54"/>
    <p:sldId id="260" r:id="rId55"/>
    <p:sldId id="261" r:id="rId56"/>
    <p:sldId id="286" r:id="rId57"/>
    <p:sldId id="333" r:id="rId58"/>
    <p:sldId id="283" r:id="rId59"/>
    <p:sldId id="267" r:id="rId60"/>
    <p:sldId id="323" r:id="rId61"/>
    <p:sldId id="266" r:id="rId62"/>
    <p:sldId id="324" r:id="rId63"/>
    <p:sldId id="326" r:id="rId64"/>
    <p:sldId id="318" r:id="rId65"/>
    <p:sldId id="319" r:id="rId66"/>
    <p:sldId id="327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BFC15-B5A8-4C41-B05A-F30B7BCDB4F2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E01A8-BA87-4897-A108-DD4EBE4A7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282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E01A8-BA87-4897-A108-DD4EBE4A76E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459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628800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 и творчество</a:t>
            </a:r>
          </a:p>
          <a:p>
            <a:pPr algn="ctr"/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Фёдора Михайловича</a:t>
            </a:r>
          </a:p>
          <a:p>
            <a:pPr algn="ctr"/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Достоевского</a:t>
            </a:r>
          </a:p>
          <a:p>
            <a:pPr algn="ctr"/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(1821-1881)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08721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7" y="6381328"/>
            <a:ext cx="3168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1582"/>
            <a:ext cx="3802360" cy="524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284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" t="1985" r="2547" b="1415"/>
          <a:stretch/>
        </p:blipFill>
        <p:spPr bwMode="auto">
          <a:xfrm>
            <a:off x="5477774" y="422694"/>
            <a:ext cx="3303917" cy="4382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близким человеком во всей жизни писателя был его старший брат Михаил. Они были дружны всегда, помогали друг другу в трудную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минуту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212975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объединяли общие интересы, оба они рано приобщились к литературе и часто делились друг с другом впечатлениями о прочитанном. Чувство дружбы и привязанности братья сохранили на всю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5061452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Достоевский, брат писателя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049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1837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умерла мать Фёдора Михайловича, и этот период принято считать окончанием детства писателя.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год, он вместе с братом Михаилом едет в Санкт-Петербург, поступать в инженерное училище, но Михаила туда не могут зачислить по состоянию здоровья. Михаил был вынужден поступить в инженерные юнкера а РЕВЕЛЕ.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83561"/>
            <a:ext cx="3992563" cy="2408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" t="4207" r="1790" b="3887"/>
          <a:stretch/>
        </p:blipFill>
        <p:spPr bwMode="auto">
          <a:xfrm>
            <a:off x="4702274" y="3206807"/>
            <a:ext cx="4175499" cy="2408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475656" y="605874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Инженерное училище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xmlns="" val="194669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148064" cy="234888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Ш5(2) Русская литература XIX-XX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Р89 веков: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т. Т. 1. Русская литература XIX века / Сост. и науч. ред. Б.С. Бугров, М.М. Голубков. – 2-е изд., доп. и перераб. – М. : Аспект Пресс, 2000. – 428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564904"/>
            <a:ext cx="5148064" cy="417646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включает в себя два тома, посвящённые соответственно русской литературе XIX и XX вв. Каждый том представляет собой собрание монографических глав о писателях. Все главы построены по одному и тому же композиционному принципу: сначала даётся общая характеристика творческого пути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Documents and Settings\stroeva_om\Рабочий стол\скан Труфанова\1 - 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98" r="31116" b="30215"/>
          <a:stretch>
            <a:fillRect/>
          </a:stretch>
        </p:blipFill>
        <p:spPr bwMode="auto">
          <a:xfrm>
            <a:off x="5364088" y="764704"/>
            <a:ext cx="3500462" cy="5270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86409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Учёба и служба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052736"/>
            <a:ext cx="5489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1834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1837 гг.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частный пансион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Л.И. Чермака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2132856"/>
            <a:ext cx="5489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1840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унтер-офицер.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2936"/>
            <a:ext cx="5524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инженер-прапорщик, подпоручик.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7" y="3971965"/>
            <a:ext cx="5400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1843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окончил полный курс в верхнем офицерском классе и был зачислен на скромный пост при петербургской команде с «употреблением при чертёжной инженерного департамента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818" y="1302683"/>
            <a:ext cx="3257550" cy="47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10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Учеба Фёдора Михайловича Достоевского в Инженерном училище связана со смертью его отца в начале лета 1839 года. Будущий писатель очень тяжело перенёс эту трагедию, тем более что упорно ходили слухи о том, что Михаила Андреевича, который любил приставать к деревенским женщинам, убили собственные крестьяне.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именно со смертью отца, связан первый приступ эпилепсии, которая преследовала Фёдора Михайловича до конца жизни.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86916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училища  Федор попал в инженерный департамент, и на его практическую работу Николай I наложил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резолюцию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59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училища, прослужив меньше года в Петербургской инженерной команде, летом 1844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Достоевский </a:t>
            </a:r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уволился в чине поручика, решив полностью отдаться литературному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037" y="666659"/>
            <a:ext cx="4278714" cy="5570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22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1440160"/>
          </a:xfrm>
        </p:spPr>
        <p:txBody>
          <a:bodyPr>
            <a:noAutofit/>
          </a:bodyPr>
          <a:lstStyle/>
          <a:p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путь</a:t>
            </a:r>
            <a:b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классика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 descr="http://nevpo.ru/data/reg/15030410034525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090" y="2060846"/>
            <a:ext cx="7393301" cy="4464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9830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литературной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40-х годов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00331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вошёл в литературу как писатель натуральной школы.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13285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произведение Достоевского – роман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 (1845 год)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написан в эпистолярной форме.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8" t="2235" r="2233" b="2178"/>
          <a:stretch/>
        </p:blipFill>
        <p:spPr bwMode="auto">
          <a:xfrm>
            <a:off x="5442729" y="3104699"/>
            <a:ext cx="3166622" cy="3592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9" y="3284983"/>
            <a:ext cx="48965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 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социальное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</a:pP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противопоставляет</a:t>
            </a:r>
            <a:r>
              <a:rPr lang="en-US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не по принципу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«бедный-богатый», 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 принципу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«способный 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сочувствию и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жестокосердный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ru-RU" sz="2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55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Черты творческой манеры писателя: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340767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сосредоточенность на внутреннем мире героя 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способность передавать неуловимые нюансы состояния действующих 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  <a:endParaRPr lang="ru-RU" altLang="ru-RU" sz="3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исповедального самораскрытия характеров (не случайно избрана форма 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«романа </a:t>
            </a: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письмах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altLang="ru-RU" sz="3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двойников, 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«сопутствующих» </a:t>
            </a:r>
            <a:r>
              <a:rPr lang="ru-RU" altLang="ru-RU" sz="3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altLang="ru-RU" sz="3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</a:t>
            </a:r>
            <a:endParaRPr lang="ru-RU" altLang="ru-RU" sz="3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92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3" t="1674" r="4745" b="11398"/>
          <a:stretch/>
        </p:blipFill>
        <p:spPr bwMode="auto">
          <a:xfrm>
            <a:off x="683568" y="2708920"/>
            <a:ext cx="2520280" cy="3133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912561"/>
            <a:ext cx="3707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люди».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Варенька Добросёлова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" t="1855" r="3653" b="10845"/>
          <a:stretch/>
        </p:blipFill>
        <p:spPr bwMode="auto">
          <a:xfrm>
            <a:off x="5890969" y="2591400"/>
            <a:ext cx="2546638" cy="3221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5912561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люди».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Девушкин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16632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«Бедные люди»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сделал предметом изображения «не действительность героя, а 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самосознание».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6770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Достоевского – «мечтатель», оторванный от реальной жизни чудак, живущий в мире романтических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грёз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3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836712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есть тайна. Её надо разгадать, и ежели будешь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разгадывать всю жизнь, то не говори, что потерял время;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занимаюсь этой тайной, ибо хочу быть человеком.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Достоевский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41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608512" cy="198884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Ш6Р1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Бедные люди. Белые ночи. Неточка Незванова. Кроткая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Худож. лит., 1984. - 328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492896"/>
            <a:ext cx="4680520" cy="417646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вошли первый роман Ф.М. Достоевского «Бедные люди», ставший по словам В.Г. Белинского, «одним из замечательных произведений русской литературы»; повести «Белые ночи», «Неточка Незванова», «Кроткая» развивающие традиции социально-психологического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Documents and Settings\stroeva_om\Рабочий стол\скан Труфанова\1 - 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82" t="1437" r="36186" b="35097"/>
          <a:stretch>
            <a:fillRect/>
          </a:stretch>
        </p:blipFill>
        <p:spPr bwMode="auto">
          <a:xfrm>
            <a:off x="5220072" y="692696"/>
            <a:ext cx="3571900" cy="5462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1848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Ф.М. Достоевский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написал произведение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 ночи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302" y="2154914"/>
            <a:ext cx="2768600" cy="3645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877272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«Белые ночи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Настенька и мечтатель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9686"/>
            <a:ext cx="4118781" cy="310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4077071"/>
            <a:ext cx="2952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«Отечественные записки» опубликовал повесть «Двойник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"/>
            <a:ext cx="7373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50-х годов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420223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«Белые ночи»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70352"/>
            <a:ext cx="2322513" cy="290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513" y="3370352"/>
            <a:ext cx="2316163" cy="290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622" y="3370352"/>
            <a:ext cx="2305050" cy="290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3672" y="3370352"/>
            <a:ext cx="2230328" cy="290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272445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Иллюстрации Юрия Чистякова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92696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«Посмотрите на эти волшебные призраки, которые так очаровательно, так прихотливо, так безбрежно и широко слагаются перед ним в такой волшебной, одушевлённой картине, где на первом плане, первым лицом, уж конечно, он сам, наш мечтатель, своею дорогою особою. Посмотрите, какие разнообразные приключения, какой бесконечный рой восторженных грёз».</a:t>
            </a:r>
          </a:p>
        </p:txBody>
      </p:sp>
    </p:spTree>
    <p:extLst>
      <p:ext uri="{BB962C8B-B14F-4D97-AF65-F5344CB8AC3E}">
        <p14:creationId xmlns:p14="http://schemas.microsoft.com/office/powerpoint/2010/main" xmlns="" val="1443418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92080" cy="220486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Белые ночи. (Из воспоминаний мечтателя) : сентиментальный роман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Сов. Россия, 1978. - 104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420888"/>
            <a:ext cx="5220072" cy="44371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повести «Белые ночи» – стремление к красоте, счастью и невозможность, призрачность этого счастья. Бедный, одинокий мечтатель, живущий в выдуманном им прекрасном мире, не может найти своего места в окружающей действительности. В повести поэтически сочетаются волшебная красота белых ночей Петербурга с их атмосферой мечты о счастье и горькое сознание бесплодности этой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Documents and Settings\stroeva_om\Рабочий стол\скан Труфанова\1 - 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biLevel thresh="50000"/>
          </a:blip>
          <a:srcRect l="6441" t="1437" r="36205" b="33876"/>
          <a:stretch>
            <a:fillRect/>
          </a:stretch>
        </p:blipFill>
        <p:spPr bwMode="auto">
          <a:xfrm>
            <a:off x="5436096" y="692696"/>
            <a:ext cx="3500462" cy="5456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петрашевцев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46331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1845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1848 гг.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Петербурге собирался кружок петрашевцев.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556792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1846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знакомство с бывшим служащим МИДа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М.В. Буташевичем-Петрошевским. Привлекают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утопического социализма.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645024"/>
            <a:ext cx="48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1849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все члены кружка арестованы и заключены в Петропавловскую крепость.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6" t="1563" r="1995" b="2223"/>
          <a:stretch/>
        </p:blipFill>
        <p:spPr bwMode="auto">
          <a:xfrm>
            <a:off x="5337765" y="679796"/>
            <a:ext cx="3410699" cy="4896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5733256"/>
            <a:ext cx="2995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М.В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Буташевич-Петрашевский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013175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месяцев следствия.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казнь.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Приговор: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каторжных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826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1849 года осужденные были выведены  на Семеновский плац, где были готовы столбы, белые рубахи-саваны и воинская команда для расстрела.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" t="2201" r="1180" b="2920"/>
          <a:stretch/>
        </p:blipFill>
        <p:spPr bwMode="auto">
          <a:xfrm>
            <a:off x="336429" y="1628800"/>
            <a:ext cx="5934187" cy="3593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6216" y="2348880"/>
            <a:ext cx="2304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последнюю минуту им сообщили об отмене казни.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4522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они вынесли те «ужасные, безмерно страшные минуты ожидания смерти», о которых впоследствии вспоминал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212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116632"/>
            <a:ext cx="26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Каторга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62963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1850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Достоевский попал в Омский острог.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61776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владевший каким-либо ремеслом, он был зачислен в разряд чернорабочих: вертел в мастерской неповоротливое точильное колесо, обжигал на заводе кирпичи и подносил к стойке эту грузную кладь, разбирал на Иртыше старые казённые бараки, стоя по колено в ледяной воде.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7450" y="893147"/>
            <a:ext cx="2389187" cy="3219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697" y="4797152"/>
            <a:ext cx="2674565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373216"/>
            <a:ext cx="5940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Каторга не сломила писателя, она даже усилила его стремление к дальнейшей литературной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439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462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из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Мёртвого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64705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1861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Достоевский пишет (после каторги) «Записки из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Мёртвого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204864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каторжника о реально существующем мире каторги.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356991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для написания послужило непосредственное общение с людьми из народа.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653136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показывает образцы полного извращения человеческой природы: «Трудно представить, до чего можно исказить природу человеческую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0493"/>
            <a:ext cx="3346450" cy="4952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08104" y="5877272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Глазунов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Милостыня</a:t>
            </a:r>
          </a:p>
        </p:txBody>
      </p:sp>
    </p:spTree>
    <p:extLst>
      <p:ext uri="{BB962C8B-B14F-4D97-AF65-F5344CB8AC3E}">
        <p14:creationId xmlns:p14="http://schemas.microsoft.com/office/powerpoint/2010/main" xmlns="" val="3265772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92080" cy="198884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 Записки из Мёртвого дома; Униженные и оскорблённые / Ф.М. Достоевский. – М. : Правда, 1984. – 480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132856"/>
            <a:ext cx="5292080" cy="4725144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«Записках из Мёртвого дома» отражены впечатления увиденного писателем на каторге в Сибири и в Омском остроге. Достоевский стремится в каждом из обитателей острога выявить ценность и неповторимость его человеческой индивидуальности, которую не смогла убить жестокость царской каторги.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«Униженные и оскорблённые» – первый большой роман Достоевского, написанный после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каторги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Documents and Settings\stroeva_om\Рабочий стол\скан Труфанова\1 - 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05" r="32840" b="31435"/>
          <a:stretch>
            <a:fillRect/>
          </a:stretch>
        </p:blipFill>
        <p:spPr bwMode="auto">
          <a:xfrm>
            <a:off x="5436096" y="764704"/>
            <a:ext cx="3471601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764704"/>
            <a:ext cx="9108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ct val="0"/>
              </a:spcAft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1861 год. Вместе с братом издает журналы «Время», «Эпоха», в которых изложили программу нового направления в русской общественной жизни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ПОЧВЕННИЧЕСТВО: 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spcAft>
                <a:spcPct val="0"/>
              </a:spcAft>
              <a:buFontTx/>
              <a:buChar char="–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вернуться к «своей почве», народным, национальным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началам 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spcAft>
                <a:spcPct val="0"/>
              </a:spcAft>
              <a:buFontTx/>
              <a:buChar char="–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крепостничества, бюрократии, за развитие промышленности, торговли, за свободу печати и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spcAft>
                <a:spcPct val="0"/>
              </a:spcAft>
              <a:buFontTx/>
              <a:buChar char="–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принимая «западную культуру», они обличали буржуазность и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духовность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Запада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spcAft>
                <a:spcPct val="0"/>
              </a:spcAft>
              <a:buFontTx/>
              <a:buChar char="–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отвергали революционные идеи, противопоставляли им христианские 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идеалы</a:t>
            </a:r>
            <a:endParaRPr lang="ru-RU" alt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5" t="6343" r="1826" b="4784"/>
          <a:stretch/>
        </p:blipFill>
        <p:spPr bwMode="auto">
          <a:xfrm>
            <a:off x="2051720" y="5013176"/>
            <a:ext cx="4926239" cy="16889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650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0" t="1370" r="2766" b="1251"/>
          <a:stretch/>
        </p:blipFill>
        <p:spPr bwMode="auto">
          <a:xfrm>
            <a:off x="5477774" y="905774"/>
            <a:ext cx="3381554" cy="4908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5" y="116632"/>
            <a:ext cx="5344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«Гениальность Достоевского неоспорима, по силе изобразительности его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равен, быть может, только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Шекспиру»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М.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284984"/>
            <a:ext cx="53800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 говорите, что Достоевский описывал себя в своих героях, воображая, что все люди такие. И что же! Результат тот, что даже в этих исключительных лицах не только мы, родственные ему люди, но иностранцы узнают себя, свою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душу» 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Л.Н.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969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9" t="2196" r="17796" b="2114"/>
          <a:stretch/>
        </p:blipFill>
        <p:spPr bwMode="auto">
          <a:xfrm>
            <a:off x="1595886" y="345646"/>
            <a:ext cx="5928441" cy="4235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25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унижен,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оскорблён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не может подавить в душе страстной заинтересованности в участии таких же людей, не мог подавить голос сомнения, неверия, протеста, бунта.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Он пишет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«Униженные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оскорблённые»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первое крупное произведение после возвращения из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459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«Униженные и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оскорблённые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роман о хищниках и их  жертвах.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9" t="3150" r="9048" b="4345"/>
          <a:stretch/>
        </p:blipFill>
        <p:spPr bwMode="auto">
          <a:xfrm>
            <a:off x="323528" y="1412776"/>
            <a:ext cx="3678314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1484784"/>
            <a:ext cx="4932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0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«О, пусть мы униженные,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мы оскорблённые,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мы опять вместе, и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теперь торжествуют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чёрствые и надменные,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унизившие и оскорбившие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 человек должен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быть человеком и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относиться к другим как  </a:t>
            </a:r>
          </a:p>
          <a:p>
            <a:pPr algn="ctr" defTabSz="0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человек к человеку».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романа «Униженные и оскорблённые»)</a:t>
            </a:r>
          </a:p>
        </p:txBody>
      </p:sp>
    </p:spTree>
    <p:extLst>
      <p:ext uri="{BB962C8B-B14F-4D97-AF65-F5344CB8AC3E}">
        <p14:creationId xmlns:p14="http://schemas.microsoft.com/office/powerpoint/2010/main" xmlns="" val="3410601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184576" cy="227687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Сочинения в 2-х т. Т. 1. Бедные люди. Белые ночи. Униженные и оскорбленные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Правда, 1987. - 480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348880"/>
            <a:ext cx="5148064" cy="450912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том избранных произведений русского писателя Ф.М. Достоевского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вошли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люди», «Белые ночи», «Униженные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оскорбленные». «Униженные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оскорбленные»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самых мелодраматических книг русской литературы.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вошли романы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«Белые ночи»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книга, продолжающие тему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«маленьких»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Documents and Settings\stroeva_om\Рабочий стол\скан Труфанова\1 - 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51" t="1437" r="41299" b="33876"/>
          <a:stretch>
            <a:fillRect/>
          </a:stretch>
        </p:blipFill>
        <p:spPr bwMode="auto">
          <a:xfrm>
            <a:off x="5436096" y="764704"/>
            <a:ext cx="3433940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824536" cy="16288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Село Д70 Степанчиково и его обитатели / Ф.М. Достоевский. – М. : Худож.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ит., 1955. – 215 с.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4824536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Степанчиково и 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обитатели»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одно из самых известных произведений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Михайловича Достоевского. История о провинциальном мудреце-тиране, о деспоте-философе деревенского масштаба, который готов переустроить жизнь вокруг по своему усмотрению, стала тем материалом, из какого позже вырастут «Братья Карамазовы», «Идиот», «Бесы» и другие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Documents and Settings\stroeva_om\Рабочий стол\скан Труфанова\2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31" r="36167" b="35097"/>
          <a:stretch>
            <a:fillRect/>
          </a:stretch>
        </p:blipFill>
        <p:spPr bwMode="auto">
          <a:xfrm>
            <a:off x="5292080" y="620688"/>
            <a:ext cx="3571900" cy="542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половина 1860-х – конца 1870 годов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96" y="2949527"/>
            <a:ext cx="2394012" cy="2994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49280"/>
            <a:ext cx="3203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Идиот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Князь Мышкин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54655"/>
            <a:ext cx="2367806" cy="2989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5949280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«Преступление и наказание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Раскольников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646331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Романы, принесшие мировую славу: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1866 год. «Преступление и наказание»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1868 год. «Идиот»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1871-1872 годы. «Бесы»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1875 год. «Подросток»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 – 1880 годы. «Братья Карамазовы»</a:t>
            </a:r>
          </a:p>
        </p:txBody>
      </p:sp>
    </p:spTree>
    <p:extLst>
      <p:ext uri="{BB962C8B-B14F-4D97-AF65-F5344CB8AC3E}">
        <p14:creationId xmlns:p14="http://schemas.microsoft.com/office/powerpoint/2010/main" xmlns="" val="1651025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536504" cy="165618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Д70 Преступление и наказание : роман / Ф.М. Достоевский. – М. : Худож. лит., 1983. – 272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348880"/>
            <a:ext cx="4536504" cy="432048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«Преступление и наказание» – одно из самых замечательных творений человеческого гения. Это роман о России середины XIX века, пережившей эпоху глубочайших сдвигов и нравственных потрясений, роман о герое, вместившем в грудь свою все страдания, боли и раны своего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Documents and Settings\stroeva_om\Рабочий стол\скан Труфанова\1 - 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11" r="15983" b="10686"/>
          <a:stretch>
            <a:fillRect/>
          </a:stretch>
        </p:blipFill>
        <p:spPr bwMode="auto">
          <a:xfrm>
            <a:off x="5143504" y="642918"/>
            <a:ext cx="3587644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52528" cy="122413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Идиот : Д70 роман / Ф.М. Достоевский. – М. : Худож.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ит., 1983. – 607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556792"/>
            <a:ext cx="4680520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«Идиот»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роман, в котором Достоевский впервые с подлинной страстью, ярко и полно воплотил образ положительного героя, каким его представлял. В князе Мышкине соединились черты образа Христа и одновременно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умиротворенность, граничащая с беспечностью, и невозможность пройти мимо беды ближнего.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мире, где красота замутнена нечистыми помыслами людей, такой герой беспомощен, хотя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прекрасен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Documents and Settings\stroeva_om\Рабочий стол\скан Труфанова\1 - 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2935" t="7735" b="28350"/>
          <a:stretch>
            <a:fillRect/>
          </a:stretch>
        </p:blipFill>
        <p:spPr bwMode="auto">
          <a:xfrm rot="16200000">
            <a:off x="4375687" y="1482175"/>
            <a:ext cx="5286412" cy="3465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20072" cy="16288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 Подросток : роман / Ф.М. Достоевский. – М. : Современник, 1985. – 544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988840"/>
            <a:ext cx="5220072" cy="486916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Подросток»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роман-исповедь,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рассказывается о становлении характера и жизненной позиции молодого человека 19 лет, уже не совсем подростка, но и не взрослого. Он незаконнорожденный сын помещика Версилова и жены дворового человека. Происхождение накладывает отпечаток на всю его жизнь, он постоянно ощущает двусмысленность своего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Documents and Settings\stroeva_om\Рабочий стол\скан Труфанова\1 - 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9" r="34476" b="32656"/>
          <a:stretch>
            <a:fillRect/>
          </a:stretch>
        </p:blipFill>
        <p:spPr bwMode="auto">
          <a:xfrm>
            <a:off x="5508104" y="836712"/>
            <a:ext cx="3380015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752528" cy="198884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Братья Карамазовы. Ч. 3 - 4 : роман в 4-х частях с эпилогом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Сов. Россия, 1987. - 480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276872"/>
            <a:ext cx="4752528" cy="453650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Гениальное произведение гениального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писателя. Роман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глубокий с множеством религиозных мыслей. В этом произведении раскрыто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всё!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за наследство, жадность к деньгам, любовь, богоискательство, почитание родителей.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выводит на глобальные вопросы о самой сущности человека, о 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Documents and Settings\stroeva_om\Рабочий стол\скан Труфанова\1 - 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14" r="31093" b="32656"/>
          <a:stretch>
            <a:fillRect/>
          </a:stretch>
        </p:blipFill>
        <p:spPr bwMode="auto">
          <a:xfrm>
            <a:off x="5292080" y="620688"/>
            <a:ext cx="3591944" cy="55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мая 1880г. «Речь о Пушкине»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4633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Достоевского на открытии памятника Пушкину приносит ему ещё большую известность.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" t="2379" r="1747" b="2660"/>
          <a:stretch/>
        </p:blipFill>
        <p:spPr bwMode="auto">
          <a:xfrm>
            <a:off x="294796" y="1700808"/>
            <a:ext cx="4313208" cy="3017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5" t="2379" r="2037" b="2660"/>
          <a:stretch/>
        </p:blipFill>
        <p:spPr bwMode="auto">
          <a:xfrm>
            <a:off x="5076056" y="1711478"/>
            <a:ext cx="3812148" cy="3007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01317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этим грандиозным событием стояла страстная любовь России к Пушкину.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844174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ошеломляющий успех получила речь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Достоевского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5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3775"/>
          </a:xfrm>
        </p:spPr>
        <p:txBody>
          <a:bodyPr>
            <a:normAutofit/>
          </a:bodyPr>
          <a:lstStyle/>
          <a:p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 писателя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688" y="1050240"/>
            <a:ext cx="761862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6165303"/>
            <a:ext cx="6048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Усадьба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д.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Даровое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514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112568" cy="234888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Раненое Д70 сердце : повести, рассказы, статьи, из «Дневника писателя» / Ф.М. Достоевский; сост., предисл. Ю.И. Селезнёва. – М. : Мол. Гвардия, 1986. – 495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636912"/>
            <a:ext cx="5112568" cy="42210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сборнике, составленном Ю.И. Селезнёвым, известном критиком, исследователем творчества Достоевского, гениальный русский писатель представлен прежде всего как писатель-мыслитель, не только воплотивший в своём творчестве черты своего времени, но и предугадавший пути, по которым и поныне движется человечество в поисках нравственного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Documents and Settings\stroeva_om\Рабочий стол\скан Труфанова\1 - 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31" r="36223" b="31435"/>
          <a:stretch>
            <a:fillRect/>
          </a:stretch>
        </p:blipFill>
        <p:spPr bwMode="auto">
          <a:xfrm>
            <a:off x="5436096" y="548680"/>
            <a:ext cx="3500463" cy="5462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>
            <a:normAutofit/>
          </a:bodyPr>
          <a:lstStyle/>
          <a:p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жизнь </a:t>
            </a:r>
            <a:b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88" b="11360"/>
          <a:stretch/>
        </p:blipFill>
        <p:spPr bwMode="auto">
          <a:xfrm>
            <a:off x="1511660" y="1925938"/>
            <a:ext cx="6012668" cy="4055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16530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Лепухиных, где Достоевский жил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семьёй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029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47464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жизнь складывалась неудачно.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325717" cy="4241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556792"/>
            <a:ext cx="4104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1857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Достоевский женится на вдове отставного чиновника Марии Дмитриевне Исаевой. Он влюбился в неё с первого взгляда. В тот момент она ещё была замужем. У женщины был непростой характер, поэтому брак был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неудачным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877272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М.Д. Исаева, первая жена Ф.М.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Достоевского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008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680520" cy="16288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 Повести и рассказы. В 2-х т. Т. 1. / Ф.М. Достоевский. – М. : Худож.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ит., 1979. – 495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4680520" cy="4824536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том содержит произведения 1840-х годов: «Бедные люди», «Двойник», «Слабое сердце», «Неточка Незванова».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том вошли произведения Достоевского, созданные в 1860-е годы, 1870-е годы, после возвращения писателя из каторги и ссылки: «Записки из Мёртвого дома», «Записки из подполья», «Кроткая» и «Сон смешного человека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stroeva_om\Рабочий стол\скан Труфанова\1 - 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22" r="31093" b="31435"/>
          <a:stretch>
            <a:fillRect/>
          </a:stretch>
        </p:blipFill>
        <p:spPr bwMode="auto">
          <a:xfrm>
            <a:off x="6143636" y="357166"/>
            <a:ext cx="2642880" cy="4012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stroeva_om\Рабочий стол\скан Труфанова\1 - 0020.jpg"/>
          <p:cNvPicPr>
            <a:picLocks noChangeAspect="1" noChangeArrowheads="1"/>
          </p:cNvPicPr>
          <p:nvPr/>
        </p:nvPicPr>
        <p:blipFill>
          <a:blip r:embed="rId2" cstate="print"/>
          <a:srcRect l="6322" r="31093" b="31435"/>
          <a:stretch>
            <a:fillRect/>
          </a:stretch>
        </p:blipFill>
        <p:spPr bwMode="auto">
          <a:xfrm>
            <a:off x="5220072" y="2500306"/>
            <a:ext cx="2643206" cy="401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1862 года Достоевский впервые выехал за границу; посетил Германию, Францию, Швейцарию, Италию, Англию, встречался с А.И. Герценом, с которым был знаком с 1846 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916832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Париже 40-летний Достоевский, уже известный писатель, встречается с Апполинарией Сусловой. Она старалась понравиться ему, но писатель не замечал этого.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725144"/>
            <a:ext cx="4499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смерти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жены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Исаевой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предложил Аполлинарии  выйти за него, но она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отказалась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7" t="4975" r="5228" b="3864"/>
          <a:stretch/>
        </p:blipFill>
        <p:spPr bwMode="auto">
          <a:xfrm>
            <a:off x="5692757" y="1556792"/>
            <a:ext cx="3015070" cy="4245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5949280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Аполлинария Суслова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288277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4499992" cy="158417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Россинская С.В. Три жены Достоевского / С.В. Россинская // Новая библиотека. – 2007. - №2. – С. 13-21.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916832"/>
            <a:ext cx="4427984" cy="49411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литература – это литература великой любви и великих страстей, любви писателей к музам в их жизни. Данная статья посвящена теме любви в жизни Ф.М. Достоевского. Жизнь Ф.М. Достоевского не была переполнена бурными романами или мелкими интрижками. Возможно, поэтому во всех своих крупных произведениях он изображал неудачи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Documents and Settings\stroeva_om\Рабочий стол\скан Труфанова\2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9" t="1437" r="646" b="5804"/>
          <a:stretch>
            <a:fillRect/>
          </a:stretch>
        </p:blipFill>
        <p:spPr bwMode="auto">
          <a:xfrm>
            <a:off x="5679290" y="214290"/>
            <a:ext cx="3214710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stroeva_om\Рабочий стол\скан Труфанова\2 - 0003.jpg"/>
          <p:cNvPicPr>
            <a:picLocks noChangeAspect="1" noChangeArrowheads="1"/>
          </p:cNvPicPr>
          <p:nvPr/>
        </p:nvPicPr>
        <p:blipFill>
          <a:blip r:embed="rId3" cstate="print"/>
          <a:srcRect l="4787" t="7540" r="5873" b="2142"/>
          <a:stretch>
            <a:fillRect/>
          </a:stretch>
        </p:blipFill>
        <p:spPr bwMode="auto">
          <a:xfrm>
            <a:off x="4714876" y="2000239"/>
            <a:ext cx="3357586" cy="4687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7" t="2195" r="3555" b="1952"/>
          <a:stretch/>
        </p:blipFill>
        <p:spPr bwMode="auto">
          <a:xfrm>
            <a:off x="6444207" y="247451"/>
            <a:ext cx="2448271" cy="344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32657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 г.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женитьба на Анне Григорьевне Сниткиной.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1" t="1698" r="2261" b="4995"/>
          <a:stretch/>
        </p:blipFill>
        <p:spPr bwMode="auto">
          <a:xfrm>
            <a:off x="276045" y="1561381"/>
            <a:ext cx="3381555" cy="4209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7600" y="1844824"/>
            <a:ext cx="27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стенографисткой писателя.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3789040"/>
            <a:ext cx="5220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была преданная женщина с практической жилкой.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4797152"/>
            <a:ext cx="5364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её помощью Достоевский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выпутался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финансового кризиса.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5949280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счастливый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452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220072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 Повести и рассказы / Ф.М. Достоевский. – М. : Моск., рабочий, 1984. – 400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916832"/>
            <a:ext cx="5220072" cy="49411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Включённые в книгу произведения «малого жанра» отражают все этапы творческой биографии Достоевского: ранний (1840-е годы), отмеченный поэтикой «натуральной школы» («Бедные люди», «Двойник»); после каторжный (1860-е годы), когда вырабатывалась теория почвенничества («Скверный анекдот») и период 1870-х годов, когда создавались произведения, представляющие трагизм («Кроткая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Documents and Settings\stroeva_om\Рабочий стол\скан Труфанова\1 - 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07" r="36216" b="32656"/>
          <a:stretch>
            <a:fillRect/>
          </a:stretch>
        </p:blipFill>
        <p:spPr bwMode="auto">
          <a:xfrm>
            <a:off x="5508104" y="620688"/>
            <a:ext cx="3410730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4" t="1946" r="2854" b="2067"/>
          <a:stretch/>
        </p:blipFill>
        <p:spPr bwMode="auto">
          <a:xfrm>
            <a:off x="683568" y="892746"/>
            <a:ext cx="3137520" cy="3976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53426"/>
            <a:ext cx="3168352" cy="3727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4653136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Фёдор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Любовь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97152"/>
            <a:ext cx="4355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Григорьевна Сниткина (Достоевская) – жена, помощница, по-настоящему близкий и преданный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5517232"/>
            <a:ext cx="464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втором браке рождается четверо детей, двое из которых умирают в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младенчестве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015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789040"/>
          </a:xfrm>
        </p:spPr>
        <p:txBody>
          <a:bodyPr>
            <a:normAutofit/>
          </a:bodyPr>
          <a:lstStyle/>
          <a:p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идёт, а книга остаётся:</a:t>
            </a:r>
            <a:b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сочинений </a:t>
            </a:r>
            <a:b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 в семи томах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980" y="3661170"/>
            <a:ext cx="3767385" cy="31968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654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писателя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222005" cy="3866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225358" cy="3855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229200"/>
            <a:ext cx="38884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Андреевич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отец писателя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5157192"/>
            <a:ext cx="2952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Марья Фёдоровна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Нечаева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мать писателя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878744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248472" cy="285293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Собрание сочинений в 7 тт. 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1. Бедные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люди. Двойник. Записки из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мёртвого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Лексика, 1994. - 560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429000"/>
            <a:ext cx="4320480" cy="324036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том вошли ранние произведения Ф.М. Достоевского: «Бедные люди», «Двойник», «Записки из мёртвого дома». В них уже проявились незаурядный талант и творческое дарование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012160" y="268660"/>
            <a:ext cx="2713380" cy="4034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stroeva_om\Рабочий стол\скан Труфанова\1 - 0002.jpg"/>
          <p:cNvPicPr>
            <a:picLocks noChangeAspect="1" noChangeArrowheads="1"/>
          </p:cNvPicPr>
          <p:nvPr/>
        </p:nvPicPr>
        <p:blipFill>
          <a:blip r:embed="rId3" cstate="print"/>
          <a:srcRect l="37212" t="31734" r="3585" b="2359"/>
          <a:stretch>
            <a:fillRect/>
          </a:stretch>
        </p:blipFill>
        <p:spPr bwMode="auto">
          <a:xfrm>
            <a:off x="4860032" y="2285992"/>
            <a:ext cx="2786082" cy="4214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112568" cy="242088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Собрание сочинений в 7 тт. 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Преступление и наказание. Игрок : романы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Лексика, 1994. - 640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636912"/>
            <a:ext cx="5112568" cy="4176464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«Преступление и наказание» исследуются идейные истоки, причины и мотивы преступления, неразрешимость острейших жизненных социально-нравственных противоречий в сознании главного героя.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«Игроке» автор показывает возможность для русского человека пути развития, отличного от «западного», всю сложность и трагизм его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156176" y="332656"/>
            <a:ext cx="2784818" cy="414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stroeva_om\Рабочий стол\скан Труфанова\1 - 0005.jpg"/>
          <p:cNvPicPr>
            <a:picLocks noChangeAspect="1" noChangeArrowheads="1"/>
          </p:cNvPicPr>
          <p:nvPr/>
        </p:nvPicPr>
        <p:blipFill>
          <a:blip r:embed="rId3" cstate="print"/>
          <a:srcRect l="31835" t="33170" r="7739" b="922"/>
          <a:stretch>
            <a:fillRect/>
          </a:stretch>
        </p:blipFill>
        <p:spPr bwMode="auto">
          <a:xfrm>
            <a:off x="5364088" y="2226342"/>
            <a:ext cx="2809895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608512" cy="213285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Ш4Р1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Собрание сочинений в 7 тт. 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Идиот : роман /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Достоевский. - М. : Лексика, 1994. - 624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92896"/>
            <a:ext cx="4536504" cy="432048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сделана попытка создать образ «положительного прекрасного» человека. Герой романа князь Мышкин – человек исключительного душевного бескорыстия, внутренней красоты и гуманности. Но и ему не надо победить враждебные людям силы, он сам становится их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жертвой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156176" y="332656"/>
            <a:ext cx="2784818" cy="4292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stroeva_om\Рабочий стол\скан Труфанова\1 - 0003.jpg"/>
          <p:cNvPicPr>
            <a:picLocks noChangeAspect="1" noChangeArrowheads="1"/>
          </p:cNvPicPr>
          <p:nvPr/>
        </p:nvPicPr>
        <p:blipFill>
          <a:blip r:embed="rId3" cstate="print"/>
          <a:srcRect l="35129" t="31950" r="4187" b="922"/>
          <a:stretch>
            <a:fillRect/>
          </a:stretch>
        </p:blipFill>
        <p:spPr bwMode="auto">
          <a:xfrm>
            <a:off x="4932040" y="2198893"/>
            <a:ext cx="2857520" cy="4365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76056" cy="19168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Достоевский Ф.М.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Д70 Собрание сочинений в 7 тт. Т. 4. Бесы : роман / Ф.М. Достоевский. - М. : Лексика, 1994. - 656 с.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6512" y="2214554"/>
            <a:ext cx="5112568" cy="464344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Роман-классика. Наверно самый тяжелый и мрачный роман у Ф.М. Достоевского – «Бесы».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«Бесы»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тот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роман, который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показал все мысли и переживания автора.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«Бесы» проявились провидческая и художественная мощь великого писателя – мыслителя, отражены философские, социальные и нравственные искания поколений «бесов», «кружащих»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Россию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143636" y="285728"/>
            <a:ext cx="2641942" cy="3928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stroeva_om\Рабочий стол\скан Труфанова\1 - 0006.jpg"/>
          <p:cNvPicPr>
            <a:picLocks noChangeAspect="1" noChangeArrowheads="1"/>
          </p:cNvPicPr>
          <p:nvPr/>
        </p:nvPicPr>
        <p:blipFill>
          <a:blip r:embed="rId3" cstate="print"/>
          <a:srcRect l="35230" t="31950" r="6172" b="2143"/>
          <a:stretch>
            <a:fillRect/>
          </a:stretch>
        </p:blipFill>
        <p:spPr bwMode="auto">
          <a:xfrm>
            <a:off x="5220072" y="2181277"/>
            <a:ext cx="2786082" cy="4298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4714908" cy="228599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Достоевский Ф.М.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Д70 Собрание сочинений в 7 тт. Т. 5. Подросток : роман / Ф.М. Достоевский. - М. : Лексика, 1994. - 560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857496"/>
            <a:ext cx="4714908" cy="371477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Этот роман  - о становлении нравственных устоев молодого поколения, заражённого «идеей Ротшильда», порочными мыслями в ещё не окрепшей и целомудренной душе, стремление утвердить себя в окружающем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мире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000760" y="357166"/>
            <a:ext cx="2784818" cy="414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stroeva_om\Рабочий стол\скан Труфанова\1 - 0007.jpg"/>
          <p:cNvPicPr>
            <a:picLocks noChangeAspect="1" noChangeArrowheads="1"/>
          </p:cNvPicPr>
          <p:nvPr/>
        </p:nvPicPr>
        <p:blipFill>
          <a:blip r:embed="rId3" cstate="print"/>
          <a:srcRect l="33419" t="31950" r="7496" b="2143"/>
          <a:stretch>
            <a:fillRect/>
          </a:stretch>
        </p:blipFill>
        <p:spPr bwMode="auto">
          <a:xfrm>
            <a:off x="5068167" y="2285991"/>
            <a:ext cx="2786082" cy="4298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4714908" cy="192882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Достоевский Ф.М.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Д70 Собрание сочинений в 7 тт. Т. 6. Братья Карамазовы : роман / Ф.М. Достоевский. - М. : Лексика, 1994. - 560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428868"/>
            <a:ext cx="4643470" cy="421484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Последний самый грандиозный по замыслу роман был задуман писателем как широкая социально-философская эпопея о прошлом, настоящем и будущем России. В романе глубоко и ярко изображена картина брожения всех слоёв пореформенного русского общества, интеллектуальных исканий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интеллигенции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143636" y="357166"/>
            <a:ext cx="2641942" cy="3928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stroeva_om\Рабочий стол\скан Труфанова\1 - 0008.jpg"/>
          <p:cNvPicPr>
            <a:picLocks noChangeAspect="1" noChangeArrowheads="1"/>
          </p:cNvPicPr>
          <p:nvPr/>
        </p:nvPicPr>
        <p:blipFill>
          <a:blip r:embed="rId3" cstate="print"/>
          <a:srcRect l="35295" t="31950" r="8033" b="3363"/>
          <a:stretch>
            <a:fillRect/>
          </a:stretch>
        </p:blipFill>
        <p:spPr bwMode="auto">
          <a:xfrm>
            <a:off x="5214940" y="2214553"/>
            <a:ext cx="2786083" cy="4214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5143536" cy="221457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Ш4Р1 Достоевский Ф.М. Собрание Д70 сочинений в 7 тт. Т. 7. Братья Карамазовы(продолжение). Повести, рассказы, очерки / Ф.М. Достоевский. - М. : Лексика, 1994. - 576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2786058"/>
            <a:ext cx="5143536" cy="392909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Кроме завершающей четвёртой части романа «Братья Карамзовы», в настоящий том вошли произведения, являющиеся как бы «Маленькими трагедиями» Достоевского, а также краткие рассказы, очерки, заметки, письма: «Золотой век в кармане», «Мальчик с ручкой», «Записки из подполья» и т.д.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stroeva_om\Рабочий стол\скан Труфанова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7" t="2143" r="31880" b="30729"/>
          <a:stretch>
            <a:fillRect/>
          </a:stretch>
        </p:blipFill>
        <p:spPr bwMode="auto">
          <a:xfrm rot="10800000">
            <a:off x="6286512" y="214290"/>
            <a:ext cx="2641942" cy="3928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Documents and Settings\stroeva_om\Рабочий стол\скан Труфанова\1 - 0009.jpg"/>
          <p:cNvPicPr>
            <a:picLocks noChangeAspect="1" noChangeArrowheads="1"/>
          </p:cNvPicPr>
          <p:nvPr/>
        </p:nvPicPr>
        <p:blipFill>
          <a:blip r:embed="rId3" cstate="print"/>
          <a:srcRect l="33734" t="31733" r="7231" b="2360"/>
          <a:stretch>
            <a:fillRect/>
          </a:stretch>
        </p:blipFill>
        <p:spPr bwMode="auto">
          <a:xfrm>
            <a:off x="5500694" y="2357430"/>
            <a:ext cx="2685540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>
            <a:noAutofit/>
          </a:bodyPr>
          <a:lstStyle/>
          <a:p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Тёмный пророк или светлый гений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96544" cy="4776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5643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213285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Шигарева Ю. Тёмный пророк или светлый гений / Ю. Шигарева // Аргументы и факты. – 2008. – 12–18 ноября. – С. 38.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420888"/>
            <a:ext cx="4572000" cy="443711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Ф.М. Достоевский автор «Бесов» и «Братьев Карамазовых» был тем пророком, кто за сто с лишнем лет вперёд смог разглядеть приход «бесов» – революционеров. Он если не раскрыл окончательно, то, по крайней мере, приблизился к раскрытию тайны связи России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Documents and Settings\stroeva_om\Рабочий стол\скан Труфанова\2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33" t="11813" r="5031" b="1350"/>
          <a:stretch>
            <a:fillRect/>
          </a:stretch>
        </p:blipFill>
        <p:spPr bwMode="auto">
          <a:xfrm>
            <a:off x="5089354" y="620688"/>
            <a:ext cx="3668869" cy="273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Documents and Settings\stroeva_om\Рабочий стол\скан Труфанова\2 - 0005.jpg"/>
          <p:cNvPicPr>
            <a:picLocks noChangeAspect="1" noChangeArrowheads="1"/>
          </p:cNvPicPr>
          <p:nvPr/>
        </p:nvPicPr>
        <p:blipFill>
          <a:blip r:embed="rId3" cstate="print"/>
          <a:srcRect l="4130" t="120" r="838" b="-697"/>
          <a:stretch>
            <a:fillRect/>
          </a:stretch>
        </p:blipFill>
        <p:spPr bwMode="auto">
          <a:xfrm>
            <a:off x="4760515" y="2780928"/>
            <a:ext cx="4271531" cy="3266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4896544" cy="184482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Ш4Р7 Волгин И.Л. Последний В67 год Достоевского / И.Л. Волгин. – М. : Известия, 1990. – 656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276872"/>
            <a:ext cx="4896544" cy="439248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И.Л. Волгина посвящена событиям последнего года жизни Достоевского – года, совпавшего с одним из самых драматических моментов русской истории. Основанная на значительном количестве документальных источников, эта историко-биографическая проза органично сочетает в себе черты научного и художественного исследования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Documents and Settings\stroeva_om\Рабочий стол\скан Труфанова\1 - 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84" r="29485" b="32655"/>
          <a:stretch>
            <a:fillRect/>
          </a:stretch>
        </p:blipFill>
        <p:spPr bwMode="auto">
          <a:xfrm>
            <a:off x="5364088" y="764704"/>
            <a:ext cx="3501297" cy="5221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1821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родился один из величайших русских писателей Федор Михайлович Достоевский.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204864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 Достоевских росло семеро детей – Михаил, Федор, Варенька, Андрей, Верочка, Николай, и самым младшим ребёнком была Александра.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22108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ещё няня, взятая из московских мещанок по найму, звали которую Алёна Фроловна. Достоевский вспоминал её с такой же нежностью, как Пушкин вспоминал Арину Родионовну.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949280"/>
            <a:ext cx="8306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по вечерам в семье Достоевских проходили семейные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045" y="614170"/>
            <a:ext cx="3292363" cy="369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39752" y="-99391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писателя</a:t>
            </a:r>
          </a:p>
        </p:txBody>
      </p:sp>
    </p:spTree>
    <p:extLst>
      <p:ext uri="{BB962C8B-B14F-4D97-AF65-F5344CB8AC3E}">
        <p14:creationId xmlns:p14="http://schemas.microsoft.com/office/powerpoint/2010/main" xmlns="" val="4266024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Достоевского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4868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в конце 1879 года врачи, осматривавшие Достоевского, отметили у него прогрессирующую болезнь лёгких. Ему было рекомендовано избегать физических нагрузок и опасаться душевных волнений. Но писатель, пытаясь поднять упавшую ручку, задел тяжелую этажерку, что вызвало кровотечение из горла. Это привело к резкому обострению болезни.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99695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января 1881 года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Достоевский умер, заслужив всеобщее признание и почитание.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8" t="4200" r="2126" b="2220"/>
          <a:stretch/>
        </p:blipFill>
        <p:spPr bwMode="auto">
          <a:xfrm>
            <a:off x="5796136" y="3882703"/>
            <a:ext cx="2952327" cy="2138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6" y="6093296"/>
            <a:ext cx="4427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могиле Ф.М.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Достоевского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538" y="3922169"/>
            <a:ext cx="4068451" cy="2243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6165305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Похороны Достоевского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558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040560" cy="213285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Ш4Р1 Достоевский Ф.М. в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Д70 воспоминаниях современников. В 2-х т. Т. 2. / сост. и коммент. К. Тюнькина. – М. : Худож.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ит., 1990. – 623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20888"/>
            <a:ext cx="5040560" cy="417646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том сборника «Ф.М. Достоевский в воспоминаниях современников» включены воспоминания, в основном рассказывающие о второй половине жизни Достоевского (шестидесятые – семидесятые годы), времени создания «Преступления и наказания», «Дневника писателя», «Братьев Карамазовых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Documents and Settings\stroeva_om\Рабочий стол\скан Труфанова\1 - 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556" t="1780" r="32901" b="32620"/>
          <a:stretch>
            <a:fillRect/>
          </a:stretch>
        </p:blipFill>
        <p:spPr bwMode="auto">
          <a:xfrm>
            <a:off x="5508104" y="764704"/>
            <a:ext cx="3332088" cy="5204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Достоевского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" t="1840" r="951" b="1678"/>
          <a:stretch/>
        </p:blipFill>
        <p:spPr bwMode="auto">
          <a:xfrm>
            <a:off x="1187624" y="931653"/>
            <a:ext cx="6774557" cy="4977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5608" y="6053357"/>
            <a:ext cx="696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Тихвинское кладбище (Санкт-Петербург)</a:t>
            </a:r>
          </a:p>
        </p:txBody>
      </p:sp>
    </p:spTree>
    <p:extLst>
      <p:ext uri="{BB962C8B-B14F-4D97-AF65-F5344CB8AC3E}">
        <p14:creationId xmlns:p14="http://schemas.microsoft.com/office/powerpoint/2010/main" xmlns="" val="18062243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19675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Ф.М. Достоевскому в Москве у библиотеки имени Ленина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14" y="1293963"/>
            <a:ext cx="8175625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5538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наследие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24745"/>
            <a:ext cx="8064896" cy="582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«Бедные люди» (роман, 1846)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«Белые ночи» (роман)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«Неточка Незванова» (роман)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«Господин Прохачин» (повесть, 1846)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«Хозяйка» (повесть, 1847)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«Двойник» (повесть)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из Мёртвого дома»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«Униженные и оскорблённые» (роман 1861)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«Записки из подполья» (1864)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«Преступление и наказание» (роман, 1866)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«Идиот» (роман, 1868)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«Бесы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(роман, 1871)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«Подросток» (роман, 1875)</a:t>
            </a:r>
          </a:p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«Братья Карамазовы» (роман, 1879)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2682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 в мировой литературе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708919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русской литературе заметное воздействие Достоевского испытали писатели: 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Сологуб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Андреев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Блок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Маяковский.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зарубежных писателей Достоевский являлся величайшим авторитетом в области художественного исследования психической жизни, особенно подсознания: Т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Манн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Цвейг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Кафка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Камю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Драйзер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Фолкнер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40768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одно из вершинных явлений мировой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xmlns="" val="1121321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5320"/>
            <a:ext cx="4248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«Берегите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душу, верьте в добро, а мир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спасёт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красота, милосердие и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любовь»</a:t>
            </a:r>
          </a:p>
          <a:p>
            <a:pPr algn="ctr"/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Достоевский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4" t="2615" r="4784" b="5114"/>
          <a:stretch/>
        </p:blipFill>
        <p:spPr bwMode="auto">
          <a:xfrm>
            <a:off x="4917057" y="1165320"/>
            <a:ext cx="3778369" cy="4630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932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1" t="6119" r="4606" b="6181"/>
          <a:stretch>
            <a:fillRect/>
          </a:stretch>
        </p:blipFill>
        <p:spPr bwMode="auto">
          <a:xfrm>
            <a:off x="467544" y="404664"/>
            <a:ext cx="489654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1" t="6294" r="3886" b="3491"/>
          <a:stretch>
            <a:fillRect/>
          </a:stretch>
        </p:blipFill>
        <p:spPr bwMode="auto">
          <a:xfrm>
            <a:off x="4499992" y="3429000"/>
            <a:ext cx="424847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0920" y="1052736"/>
            <a:ext cx="3137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0000"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20х годов  </a:t>
            </a:r>
            <a:r>
              <a:rPr lang="en-US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alt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49080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больнице для бедных, во флигеле находилась квартира Достоевских. В ней родился будущий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81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5040560" cy="230425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Ш5 Русские писатели.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1800-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Р89 1917: Биографический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Т. 2: Г – К / гл. ред. П.А. Николаев.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: Большая Российская энциклопедия, 1992. – 623 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492896"/>
            <a:ext cx="5112568" cy="4365104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настоящем словаре примерно три с половиной тысячи персоналий, что позволяет представить картину литературной жизни во всей полноте и сложности.</a:t>
            </a:r>
          </a:p>
          <a:p>
            <a:pPr algn="just">
              <a:spcBef>
                <a:spcPts val="0"/>
              </a:spcBef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Дана биография Ф.М. Достоевского.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Вниманию читателя представлена информация, исследующая творческий путь писателя, влияние его произведений  на труды других писателей и другие виды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Documents and Settings\stroeva_om\Рабочий стол\скан Труфанова\1 - 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61" t="1437" r="18011" b="13127"/>
          <a:stretch>
            <a:fillRect/>
          </a:stretch>
        </p:blipFill>
        <p:spPr bwMode="auto">
          <a:xfrm>
            <a:off x="5580112" y="836712"/>
            <a:ext cx="3286148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45365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происходил из семейства русского и благочестивого. С тех пор, как я себя помню, я помню любовь ко мне родителей. Мы в семействе нашем знали Евангелие чуть не с первого детства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8" t="1290" r="2055" b="2028"/>
          <a:stretch/>
        </p:blipFill>
        <p:spPr bwMode="auto">
          <a:xfrm>
            <a:off x="5124091" y="836712"/>
            <a:ext cx="3717984" cy="5170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4059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3555</Words>
  <Application>Microsoft Office PowerPoint</Application>
  <PresentationFormat>Экран (4:3)</PresentationFormat>
  <Paragraphs>249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Слайд 1</vt:lpstr>
      <vt:lpstr>Слайд 2</vt:lpstr>
      <vt:lpstr>Слайд 3</vt:lpstr>
      <vt:lpstr>Биография писателя</vt:lpstr>
      <vt:lpstr>Родители писателя</vt:lpstr>
      <vt:lpstr>Слайд 6</vt:lpstr>
      <vt:lpstr>Слайд 7</vt:lpstr>
      <vt:lpstr>Ш5 Русские писатели. 1800- Р89 1917: Биографический словарь. Т. 2: Г – К / гл. ред. П.А. Николаев. – М. : Большая Российская энциклопедия, 1992. – 623 с.</vt:lpstr>
      <vt:lpstr>Слайд 9</vt:lpstr>
      <vt:lpstr>Слайд 10</vt:lpstr>
      <vt:lpstr>Слайд 11</vt:lpstr>
      <vt:lpstr>Ш5(2) Русская литература XIX-XX Р89 веков: В 2 т. Т. 1. Русская литература XIX века / Сост. и науч. ред. Б.С. Бугров, М.М. Голубков. – 2-е изд., доп. и перераб. – М. : Аспект Пресс, 2000. – 428 с.</vt:lpstr>
      <vt:lpstr>Учёба и служба</vt:lpstr>
      <vt:lpstr>Слайд 14</vt:lpstr>
      <vt:lpstr>Слайд 15</vt:lpstr>
      <vt:lpstr>Творческий путь Великого классика</vt:lpstr>
      <vt:lpstr>Слайд 17</vt:lpstr>
      <vt:lpstr>Слайд 18</vt:lpstr>
      <vt:lpstr>Слайд 19</vt:lpstr>
      <vt:lpstr>Ш6Р1 Достоевский Ф.М.  Д70 Бедные люди. Белые ночи. Неточка Незванова. Кроткая / Ф.М. Достоевский. - М. : Худож. лит., 1984. - 328 с.</vt:lpstr>
      <vt:lpstr>Слайд 21</vt:lpstr>
      <vt:lpstr>Слайд 22</vt:lpstr>
      <vt:lpstr>Ш4Р1 Достоевский Ф.М.  Д70 Белые ночи. (Из воспоминаний мечтателя) : сентиментальный роман / Ф.М. Достоевский. - М. : Сов. Россия, 1978. - 104 с. </vt:lpstr>
      <vt:lpstr>Слайд 24</vt:lpstr>
      <vt:lpstr>Слайд 25</vt:lpstr>
      <vt:lpstr>Слайд 26</vt:lpstr>
      <vt:lpstr>Слайд 27</vt:lpstr>
      <vt:lpstr>Ш4Р1 Достоевский Ф.М.  Д70 Записки из Мёртвого дома; Униженные и оскорблённые / Ф.М. Достоевский. – М. : Правда, 1984. – 480 с.</vt:lpstr>
      <vt:lpstr>Слайд 29</vt:lpstr>
      <vt:lpstr>Слайд 30</vt:lpstr>
      <vt:lpstr>Слайд 31</vt:lpstr>
      <vt:lpstr>Ш4Р1 Достоевский Ф.М.  Д70 Сочинения в 2-х т. Т. 1. Бедные люди. Белые ночи. Униженные и оскорбленные / Ф.М. Достоевский. - М. : Правда, 1987. - 480 с. </vt:lpstr>
      <vt:lpstr>Ш4Р1 Достоевский Ф.М. Село Д70 Степанчиково и его обитатели / Ф.М. Достоевский. – М. : Худож. лит., 1955. – 215 с. </vt:lpstr>
      <vt:lpstr>Слайд 34</vt:lpstr>
      <vt:lpstr>Ш4Р1 Достоевский Ф.М.  Д70 Преступление и наказание : роман / Ф.М. Достоевский. – М. : Худож. лит., 1983. – 272 с. </vt:lpstr>
      <vt:lpstr>Ш4Р1 Достоевский Ф.М. Идиот : Д70 роман / Ф.М. Достоевский. – М. : Худож. лит., 1983. – 607 с.</vt:lpstr>
      <vt:lpstr>Ш4Р1 Достоевский Ф.М.  Д70 Подросток : роман / Ф.М. Достоевский. – М. : Современник, 1985. – 544 с.</vt:lpstr>
      <vt:lpstr>Ш4Р1 Достоевский Ф.М.  Д70 Братья Карамазовы. Ч. 3 - 4 : роман в 4-х частях с эпилогом / Ф.М. Достоевский. - М. : Сов. Россия, 1987. - 480 с.</vt:lpstr>
      <vt:lpstr>Слайд 39</vt:lpstr>
      <vt:lpstr>Ш4Р1 Достоевский Ф.М. Раненое Д70 сердце : повести, рассказы, статьи, из «Дневника писателя» / Ф.М. Достоевский; сост., предисл. Ю.И. Селезнёва. – М. : Мол. Гвардия, 1986. – 495 с.</vt:lpstr>
      <vt:lpstr>Личная жизнь  Ф.М. Достоевского</vt:lpstr>
      <vt:lpstr>Слайд 42</vt:lpstr>
      <vt:lpstr>Ш4Р1 Достоевский Ф.М.  Д70 Повести и рассказы. В 2-х т. Т. 1. / Ф.М. Достоевский. – М. : Худож. лит., 1979. – 495 с.</vt:lpstr>
      <vt:lpstr>Слайд 44</vt:lpstr>
      <vt:lpstr>Россинская С.В. Три жены Достоевского / С.В. Россинская // Новая библиотека. – 2007. - №2. – С. 13-21.</vt:lpstr>
      <vt:lpstr>Слайд 46</vt:lpstr>
      <vt:lpstr>Ш4Р1 Достоевский Ф.М.  Д70 Повести и рассказы / Ф.М. Достоевский. – М. : Моск., рабочий, 1984. – 400 с.</vt:lpstr>
      <vt:lpstr>Слайд 48</vt:lpstr>
      <vt:lpstr>Время идёт, а книга остаётся: собрание сочинений  Ф.М. Достоевского в семи томах</vt:lpstr>
      <vt:lpstr>Ш4Р1 Достоевский Ф.М.  Д70 Собрание сочинений в 7 тт. Т. 1. Бедные люди. Двойник. Записки из мёртвого дома / Ф.М. Достоевский. - М. : Лексика, 1994. - 560 с.</vt:lpstr>
      <vt:lpstr>Ш4Р1 Достоевский Ф.М.  Д70 Собрание сочинений в 7 тт. Т. 2. Преступление и наказание. Игрок : романы / Ф.М. Достоевский. - М. : Лексика, 1994. - 640 с. </vt:lpstr>
      <vt:lpstr>Ш4Р1 Достоевский Ф.М.  Д70 Собрание сочинений в 7 тт. Т. 3. Идиот : роман / Ф.М. Достоевский. - М. : Лексика, 1994. - 624 с. </vt:lpstr>
      <vt:lpstr>Ш4Р1 Достоевский Ф.М.  Д70 Собрание сочинений в 7 тт. Т. 4. Бесы : роман / Ф.М. Достоевский. - М. : Лексика, 1994. - 656 с. </vt:lpstr>
      <vt:lpstr>Ш4Р1 Достоевский Ф.М.  Д70 Собрание сочинений в 7 тт. Т. 5. Подросток : роман / Ф.М. Достоевский. - М. : Лексика, 1994. - 560 с.</vt:lpstr>
      <vt:lpstr>Ш4Р1 Достоевский Ф.М.  Д70 Собрание сочинений в 7 тт. Т. 6. Братья Карамазовы : роман / Ф.М. Достоевский. - М. : Лексика, 1994. - 560 с.</vt:lpstr>
      <vt:lpstr>Ш4Р1 Достоевский Ф.М. Собрание Д70 сочинений в 7 тт. Т. 7. Братья Карамазовы(продолжение). Повести, рассказы, очерки / Ф.М. Достоевский. - М. : Лексика, 1994. - 576 с.</vt:lpstr>
      <vt:lpstr>Тёмный пророк или светлый гений</vt:lpstr>
      <vt:lpstr>Шигарева Ю. Тёмный пророк или светлый гений / Ю. Шигарева // Аргументы и факты. – 2008. – 12–18 ноября. – С. 38.</vt:lpstr>
      <vt:lpstr>Ш4Р7 Волгин И.Л. Последний В67 год Достоевского / И.Л. Волгин. – М. : Известия, 1990. – 656 с.</vt:lpstr>
      <vt:lpstr>Слайд 60</vt:lpstr>
      <vt:lpstr>Ш4Р1 Достоевский Ф.М. в  Д70 воспоминаниях современников. В 2-х т. Т. 2. / сост. и коммент. К. Тюнькина. – М. : Худож. лит., 1990. – 623 с.</vt:lpstr>
      <vt:lpstr>Слайд 62</vt:lpstr>
      <vt:lpstr>Памятник Ф.М. Достоевскому в Москве у библиотеки имени Ленина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255</cp:revision>
  <dcterms:modified xsi:type="dcterms:W3CDTF">2016-11-21T07:51:29Z</dcterms:modified>
</cp:coreProperties>
</file>